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85" r:id="rId5"/>
    <p:sldId id="286" r:id="rId6"/>
    <p:sldId id="269" r:id="rId7"/>
    <p:sldId id="283" r:id="rId8"/>
    <p:sldId id="270" r:id="rId9"/>
    <p:sldId id="277" r:id="rId10"/>
    <p:sldId id="271" r:id="rId11"/>
    <p:sldId id="274" r:id="rId12"/>
    <p:sldId id="276" r:id="rId13"/>
    <p:sldId id="275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nfo@wpcitalia.i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pcitalia.i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citalia.o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citalia.i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7" y="2123264"/>
            <a:ext cx="7693943" cy="2037092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396" y="1309206"/>
            <a:ext cx="1905000" cy="2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2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76982"/>
            <a:ext cx="10820400" cy="4423817"/>
          </a:xfrm>
        </p:spPr>
        <p:txBody>
          <a:bodyPr>
            <a:normAutofit/>
          </a:bodyPr>
          <a:lstStyle/>
          <a:p>
            <a:endParaRPr lang="it-IT" sz="3200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4" y="457199"/>
            <a:ext cx="5740105" cy="151978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74456" y="2348409"/>
            <a:ext cx="10243087" cy="355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4800" b="1" dirty="0">
                <a:solidFill>
                  <a:prstClr val="black"/>
                </a:solidFill>
              </a:rPr>
              <a:t>Primi 3 di categoria </a:t>
            </a:r>
          </a:p>
          <a:p>
            <a:pPr algn="ctr"/>
            <a:endParaRPr lang="it-IT" sz="3200" dirty="0"/>
          </a:p>
          <a:p>
            <a:pPr algn="ctr"/>
            <a:r>
              <a:rPr lang="it-IT" sz="2200" dirty="0"/>
              <a:t>Gli autori delle immagini che otterranno i 3 punteggi più alti in ciascuna delle 6 categorie:</a:t>
            </a:r>
          </a:p>
          <a:p>
            <a:pPr algn="ctr"/>
            <a:r>
              <a:rPr lang="it-IT" sz="2200" dirty="0"/>
              <a:t>Riceveranno </a:t>
            </a:r>
            <a:r>
              <a:rPr lang="it-IT" sz="2200" b="1" dirty="0"/>
              <a:t>medaglie d’oro, d’argento e di bronzo</a:t>
            </a:r>
          </a:p>
          <a:p>
            <a:pPr algn="ctr"/>
            <a:r>
              <a:rPr lang="it-IT" sz="2200" dirty="0"/>
              <a:t> </a:t>
            </a:r>
            <a:endParaRPr lang="en-GB" sz="2200" dirty="0"/>
          </a:p>
          <a:p>
            <a:pPr algn="ctr"/>
            <a:r>
              <a:rPr lang="it-IT" sz="2200" b="1" dirty="0"/>
              <a:t>Faranno parte del Team </a:t>
            </a:r>
            <a:r>
              <a:rPr lang="it-IT" sz="2200" b="1" dirty="0" err="1"/>
              <a:t>Italy</a:t>
            </a:r>
            <a:r>
              <a:rPr lang="it-IT" sz="2200" b="1" dirty="0"/>
              <a:t> </a:t>
            </a:r>
            <a:r>
              <a:rPr lang="it-IT" sz="2200" dirty="0"/>
              <a:t>che parteciperà alla </a:t>
            </a:r>
            <a:r>
              <a:rPr lang="it-IT" sz="2200" b="1" dirty="0"/>
              <a:t>WPC 2022</a:t>
            </a:r>
          </a:p>
          <a:p>
            <a:pPr algn="ctr"/>
            <a:endParaRPr lang="it-IT" dirty="0"/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8983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76982"/>
            <a:ext cx="10820400" cy="4423817"/>
          </a:xfrm>
        </p:spPr>
        <p:txBody>
          <a:bodyPr>
            <a:normAutofit/>
          </a:bodyPr>
          <a:lstStyle/>
          <a:p>
            <a:endParaRPr lang="it-IT" sz="3200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4" y="457199"/>
            <a:ext cx="5740105" cy="151978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74456" y="2735865"/>
            <a:ext cx="10243087" cy="356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2200" b="1" dirty="0">
                <a:solidFill>
                  <a:prstClr val="black"/>
                </a:solidFill>
              </a:rPr>
              <a:t>Gli autori delle 18 immagini selezionate costituiranno il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4400" b="1" dirty="0">
                <a:solidFill>
                  <a:prstClr val="black"/>
                </a:solidFill>
              </a:rPr>
              <a:t>WPC Team </a:t>
            </a:r>
            <a:r>
              <a:rPr lang="it-IT" sz="4400" b="1" dirty="0" err="1">
                <a:solidFill>
                  <a:prstClr val="black"/>
                </a:solidFill>
              </a:rPr>
              <a:t>Italy</a:t>
            </a:r>
            <a:r>
              <a:rPr lang="it-IT" sz="4400" b="1" dirty="0">
                <a:solidFill>
                  <a:prstClr val="black"/>
                </a:solidFill>
              </a:rPr>
              <a:t> 2022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it-IT" sz="2400" dirty="0">
              <a:solidFill>
                <a:prstClr val="black"/>
              </a:solidFill>
            </a:endParaRPr>
          </a:p>
          <a:p>
            <a:pPr algn="ctr"/>
            <a:r>
              <a:rPr lang="it-IT" sz="2200" dirty="0"/>
              <a:t>Potranno inserire nelle loro comunicazioni)</a:t>
            </a:r>
          </a:p>
          <a:p>
            <a:pPr algn="ctr"/>
            <a:r>
              <a:rPr lang="it-IT" sz="2200" dirty="0"/>
              <a:t> </a:t>
            </a:r>
            <a:r>
              <a:rPr lang="it-IT" sz="2200" b="1" dirty="0"/>
              <a:t>il logo </a:t>
            </a:r>
            <a:r>
              <a:rPr lang="it-IT" sz="2200" dirty="0"/>
              <a:t>«WPC TEAM ITALY 2022 » </a:t>
            </a:r>
          </a:p>
          <a:p>
            <a:pPr algn="ctr"/>
            <a:r>
              <a:rPr lang="it-IT" sz="2200" dirty="0"/>
              <a:t>(Rappresentante Italiano alla Coppa del Mondo di Fotografia 2022) Potranno </a:t>
            </a:r>
            <a:r>
              <a:rPr lang="it-IT" sz="2200" b="1" dirty="0"/>
              <a:t>partecipare alle assegnazioni dei premi </a:t>
            </a:r>
            <a:r>
              <a:rPr lang="it-IT" sz="2200" dirty="0"/>
              <a:t>internazionali WPC </a:t>
            </a:r>
          </a:p>
          <a:p>
            <a:endParaRPr lang="it-IT" dirty="0"/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00060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76982"/>
            <a:ext cx="10820400" cy="4423817"/>
          </a:xfrm>
        </p:spPr>
        <p:txBody>
          <a:bodyPr>
            <a:normAutofit/>
          </a:bodyPr>
          <a:lstStyle/>
          <a:p>
            <a:endParaRPr lang="it-IT" sz="3200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4" y="457199"/>
            <a:ext cx="5740105" cy="151978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74456" y="2291716"/>
            <a:ext cx="10243087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2200" b="1" dirty="0">
                <a:solidFill>
                  <a:prstClr val="black"/>
                </a:solidFill>
              </a:rPr>
              <a:t>Gli autori selezionati per far parte del Team Italia: 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endParaRPr lang="it-IT" sz="2200" dirty="0"/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2200" dirty="0"/>
              <a:t>Se otterranno un punteggio tra i primi 10 nelle rispettive categorie del concorso mondiale WPC, </a:t>
            </a:r>
            <a:r>
              <a:rPr lang="it-IT" sz="2200" b="1" dirty="0"/>
              <a:t>verranno invitati </a:t>
            </a:r>
            <a:r>
              <a:rPr lang="it-IT" sz="2200" dirty="0"/>
              <a:t>a prendere parte alla </a:t>
            </a:r>
            <a:r>
              <a:rPr lang="it-IT" sz="2200" b="1" dirty="0"/>
              <a:t>cerimonia di premiazione </a:t>
            </a:r>
            <a:r>
              <a:rPr lang="it-IT" sz="2200" dirty="0"/>
              <a:t>del WPC 2022 (Roma, 28 marzo)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endParaRPr lang="it-IT" sz="2200" dirty="0"/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2200" dirty="0"/>
              <a:t>Per i </a:t>
            </a:r>
            <a:r>
              <a:rPr lang="it-IT" sz="2200" b="1" dirty="0"/>
              <a:t>finalisti mondiali, NEL CASO DI CERIMONIE IN PRESENZA, </a:t>
            </a:r>
            <a:r>
              <a:rPr lang="it-IT" sz="2200" dirty="0"/>
              <a:t>è previsto </a:t>
            </a:r>
            <a:r>
              <a:rPr lang="it-IT" sz="2200" b="1" dirty="0"/>
              <a:t>un rimborso spese</a:t>
            </a:r>
            <a:r>
              <a:rPr lang="it-IT" sz="2200" dirty="0"/>
              <a:t> per il soggiorno in albergo per una notte per due persone, la partecipazione gratuita per due persone alla seguente cena di gala e una giacca o gilet con i colori dell’Italia da indossare sul palco per le premiazioni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it-IT" sz="2400" dirty="0">
              <a:solidFill>
                <a:prstClr val="black"/>
              </a:solidFill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it-IT" sz="2400" dirty="0">
              <a:solidFill>
                <a:prstClr val="black"/>
              </a:solidFill>
            </a:endParaRP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72312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76982"/>
            <a:ext cx="10820400" cy="4423817"/>
          </a:xfrm>
        </p:spPr>
        <p:txBody>
          <a:bodyPr>
            <a:normAutofit/>
          </a:bodyPr>
          <a:lstStyle/>
          <a:p>
            <a:endParaRPr lang="it-IT" sz="3200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4" y="457199"/>
            <a:ext cx="5740105" cy="151978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74456" y="2348409"/>
            <a:ext cx="10243087" cy="278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2800" b="1" dirty="0">
                <a:solidFill>
                  <a:prstClr val="black"/>
                </a:solidFill>
              </a:rPr>
              <a:t>Best of </a:t>
            </a:r>
            <a:r>
              <a:rPr lang="it-IT" sz="2800" b="1" dirty="0" err="1">
                <a:solidFill>
                  <a:prstClr val="black"/>
                </a:solidFill>
              </a:rPr>
              <a:t>Nation</a:t>
            </a:r>
            <a:r>
              <a:rPr lang="it-IT" sz="2800" b="1" dirty="0">
                <a:solidFill>
                  <a:prstClr val="black"/>
                </a:solidFill>
              </a:rPr>
              <a:t> Award 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it-IT" sz="2400" dirty="0">
              <a:solidFill>
                <a:prstClr val="black"/>
              </a:solidFill>
            </a:endParaRPr>
          </a:p>
          <a:p>
            <a:pPr algn="ctr"/>
            <a:r>
              <a:rPr lang="it-IT" sz="2200" dirty="0"/>
              <a:t>L’autore della foto che riceverà il punteggio più alto da parte della giuria internazionale del WPC tra le 18 foto selezionate riceverà il certificato di </a:t>
            </a:r>
            <a:r>
              <a:rPr lang="it-IT" sz="2200" b="1" dirty="0"/>
              <a:t>Best of </a:t>
            </a:r>
            <a:r>
              <a:rPr lang="it-IT" sz="2200" b="1" dirty="0" err="1"/>
              <a:t>Nation</a:t>
            </a:r>
            <a:r>
              <a:rPr lang="it-IT" sz="2200" b="1" dirty="0"/>
              <a:t> 2022</a:t>
            </a:r>
            <a:endParaRPr lang="it-IT" sz="2200" dirty="0"/>
          </a:p>
          <a:p>
            <a:pPr algn="ctr"/>
            <a:r>
              <a:rPr lang="it-IT" sz="2200" dirty="0"/>
              <a:t> </a:t>
            </a:r>
            <a:endParaRPr lang="en-GB" sz="2200" dirty="0"/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90595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26224"/>
            <a:ext cx="10820400" cy="369246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2800" b="1" dirty="0"/>
              <a:t>La giuria </a:t>
            </a:r>
          </a:p>
          <a:p>
            <a:pPr marL="0" indent="0" algn="ctr">
              <a:buNone/>
            </a:pPr>
            <a:r>
              <a:rPr lang="it-IT" dirty="0"/>
              <a:t>La valutazione verrà effettuato da </a:t>
            </a:r>
          </a:p>
          <a:p>
            <a:pPr algn="ctr">
              <a:buFontTx/>
              <a:buChar char="-"/>
            </a:pPr>
            <a:r>
              <a:rPr lang="it-IT" dirty="0"/>
              <a:t>3 giudici internazionali nominati dalla FEP e dal WPC </a:t>
            </a:r>
          </a:p>
          <a:p>
            <a:pPr algn="ctr">
              <a:buFontTx/>
              <a:buChar char="-"/>
            </a:pPr>
            <a:r>
              <a:rPr lang="it-IT" dirty="0"/>
              <a:t>dai giudici italiani nominati da tutte le associazioni che patrocinano il concorso:      Confartigianato Fotografi, Cna Comunicazione, Tau Visual, ANFM e FIOF                          (uno per associazione) </a:t>
            </a:r>
          </a:p>
          <a:p>
            <a:pPr algn="ctr">
              <a:buFontTx/>
              <a:buChar char="-"/>
            </a:pPr>
            <a:r>
              <a:rPr lang="it-IT" dirty="0"/>
              <a:t>da 6 ESPERTI SPECIALIZZATI (uno per categoria)nominati dal comitato organizzatore, che giudicheranno solo la relativa categoria  </a:t>
            </a:r>
          </a:p>
          <a:p>
            <a:pPr algn="ctr">
              <a:buFontTx/>
              <a:buChar char="-"/>
            </a:pPr>
            <a:endParaRPr lang="it-IT" dirty="0"/>
          </a:p>
          <a:p>
            <a:pPr marL="0" indent="0" algn="ctr">
              <a:buNone/>
            </a:pPr>
            <a:r>
              <a:rPr lang="it-IT" b="1" dirty="0"/>
              <a:t>Criteri di valutazione</a:t>
            </a:r>
            <a:r>
              <a:rPr lang="it-IT" dirty="0"/>
              <a:t>: visione fotografica, eccellenza tecnica, impatto e composizione. </a:t>
            </a:r>
          </a:p>
          <a:p>
            <a:pPr marL="0" indent="0" algn="ctr">
              <a:buNone/>
            </a:pPr>
            <a:r>
              <a:rPr lang="it-IT" dirty="0"/>
              <a:t>Il giudizio si svolge </a:t>
            </a:r>
            <a:r>
              <a:rPr lang="it-IT" b="1" dirty="0"/>
              <a:t>online, in forma anonima</a:t>
            </a:r>
            <a:r>
              <a:rPr lang="it-IT" dirty="0"/>
              <a:t>. I giudici non conoscono il nome dell’autore dell'immagine in concorso.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4" y="457199"/>
            <a:ext cx="5740105" cy="15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7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26224"/>
            <a:ext cx="10820400" cy="369246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it-IT" sz="9600" b="1" dirty="0"/>
              <a:t>Quote di iscrizione </a:t>
            </a:r>
          </a:p>
          <a:p>
            <a:r>
              <a:rPr lang="it-IT" sz="8000" dirty="0"/>
              <a:t>La quota di iscrizione, inviando fino a 3 immagini per una categoria, è di </a:t>
            </a:r>
            <a:r>
              <a:rPr lang="it-IT" sz="8000" b="1" dirty="0"/>
              <a:t>€ 30,00</a:t>
            </a:r>
          </a:p>
          <a:p>
            <a:r>
              <a:rPr lang="it-IT" sz="8000" dirty="0"/>
              <a:t>Si possono inviare ulteriori foto al costo di 10 Euro l’una. Non c’è un limite massimo alle foto da inviare</a:t>
            </a:r>
          </a:p>
          <a:p>
            <a:r>
              <a:rPr lang="it-IT" sz="8000" b="1" dirty="0"/>
              <a:t>I fotografi associati alle associazioni che patrocinano il concorso hanno diritto ad uno sconto del 30% sulle quote di iscrizione</a:t>
            </a:r>
            <a:r>
              <a:rPr lang="it-IT" sz="8000" dirty="0"/>
              <a:t>. Per ottenere lo sconto bisogna indicare all’atto dell’iscrizione la associazione di appartenenza. </a:t>
            </a:r>
          </a:p>
          <a:p>
            <a:r>
              <a:rPr lang="it-IT" sz="8000" dirty="0"/>
              <a:t>Per i fotografi  che non indicheranno alcuna associazione, il WPC Italia si riserva la possibilità di controllo sullo  status professionale ai fini della ammissione al concorso.</a:t>
            </a:r>
            <a:endParaRPr lang="en-GB" sz="8000" dirty="0"/>
          </a:p>
          <a:p>
            <a:r>
              <a:rPr lang="it-IT" sz="8000" dirty="0"/>
              <a:t>Il pagamento della quota di partecipazione si effettua online con carta di credito. Per eventuale pagamento tramite bonifico bancario contattare il WPC Italia (</a:t>
            </a:r>
            <a:r>
              <a:rPr lang="it-IT" sz="8000" u="sng" dirty="0">
                <a:hlinkClick r:id="rId2"/>
              </a:rPr>
              <a:t>info@wpcitalia.it</a:t>
            </a:r>
            <a:r>
              <a:rPr lang="it-IT" sz="8000" dirty="0"/>
              <a:t>) </a:t>
            </a:r>
            <a:endParaRPr lang="en-GB" sz="8000" dirty="0"/>
          </a:p>
          <a:p>
            <a:pPr marL="0" indent="0">
              <a:buNone/>
            </a:pPr>
            <a:r>
              <a:rPr lang="it-IT" sz="6800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. </a:t>
            </a:r>
            <a:endParaRPr lang="en-GB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4" y="457199"/>
            <a:ext cx="5740105" cy="15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74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02977"/>
            <a:ext cx="10820400" cy="3692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/>
              <a:t>Ricordate che:</a:t>
            </a:r>
          </a:p>
          <a:p>
            <a:pPr marL="0" indent="0" algn="ctr">
              <a:buNone/>
            </a:pPr>
            <a:r>
              <a:rPr lang="it-IT" b="1" dirty="0"/>
              <a:t>La partecipazione dei fotografi è a nome personale. </a:t>
            </a:r>
            <a:r>
              <a:rPr lang="it-IT" dirty="0"/>
              <a:t>I componenti di uno stesso studio possono tutti partecipare a titolo individuale.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800" b="1" dirty="0"/>
              <a:t>Time line </a:t>
            </a:r>
          </a:p>
          <a:p>
            <a:pPr marL="0" indent="0" algn="ctr">
              <a:buNone/>
            </a:pPr>
            <a:r>
              <a:rPr lang="it-IT" dirty="0"/>
              <a:t>Le foto vanno caricate sul sito </a:t>
            </a:r>
            <a:r>
              <a:rPr lang="it-IT" b="1" dirty="0"/>
              <a:t>entro il 30 settembre 2021 </a:t>
            </a:r>
          </a:p>
          <a:p>
            <a:pPr marL="0" indent="0" algn="ctr">
              <a:buNone/>
            </a:pPr>
            <a:r>
              <a:rPr lang="it-IT" dirty="0"/>
              <a:t>I nomi dei 18 componenti del Team Italia saranno resi noti </a:t>
            </a:r>
            <a:r>
              <a:rPr lang="it-IT" b="1" dirty="0"/>
              <a:t>entro il 31 di Ottobre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51" y="511443"/>
            <a:ext cx="5740105" cy="15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92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02977"/>
            <a:ext cx="10820400" cy="3692461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Vuoi far parte del </a:t>
            </a:r>
            <a:r>
              <a:rPr lang="it-IT" b="1" dirty="0"/>
              <a:t>WPC Team </a:t>
            </a:r>
            <a:r>
              <a:rPr lang="it-IT" b="1" dirty="0" err="1"/>
              <a:t>Italy</a:t>
            </a:r>
            <a:r>
              <a:rPr lang="it-IT" b="1" dirty="0"/>
              <a:t> 2022?  </a:t>
            </a:r>
            <a:endParaRPr lang="en-GB" dirty="0"/>
          </a:p>
          <a:p>
            <a:pPr algn="ctr"/>
            <a:r>
              <a:rPr lang="it-IT" dirty="0"/>
              <a:t>Partecipa al concorso </a:t>
            </a:r>
            <a:r>
              <a:rPr lang="it-IT" sz="4000" b="1" dirty="0"/>
              <a:t>"Scattiamo per l'Italia 2022" </a:t>
            </a:r>
            <a:r>
              <a:rPr lang="it-IT" b="1" i="1" dirty="0"/>
              <a:t>(terza edizione)</a:t>
            </a:r>
            <a:endParaRPr lang="en-GB" dirty="0"/>
          </a:p>
          <a:p>
            <a:pPr algn="ctr"/>
            <a:endParaRPr lang="it-IT" dirty="0"/>
          </a:p>
          <a:p>
            <a:pPr algn="ctr"/>
            <a:r>
              <a:rPr lang="it-IT" dirty="0"/>
              <a:t>…in  bocca al lupo a tutti i fotografi italiani! </a:t>
            </a:r>
          </a:p>
          <a:p>
            <a:pPr marL="0" indent="0" algn="ctr">
              <a:buNone/>
            </a:pPr>
            <a:r>
              <a:rPr lang="it-IT" sz="6000" dirty="0">
                <a:hlinkClick r:id="rId2"/>
              </a:rPr>
              <a:t>www.wpcitalia.it</a:t>
            </a:r>
            <a:endParaRPr lang="it-IT" sz="6000" dirty="0"/>
          </a:p>
          <a:p>
            <a:pPr marL="0" indent="0" algn="ctr">
              <a:buNone/>
            </a:pPr>
            <a:r>
              <a:rPr lang="it-IT" sz="2400" u="sng" dirty="0"/>
              <a:t>info@wpcitalia.it</a:t>
            </a:r>
          </a:p>
          <a:p>
            <a:pPr marL="0" indent="0" algn="ctr">
              <a:buNone/>
            </a:pPr>
            <a:endParaRPr lang="it-IT" sz="2400" b="1" dirty="0"/>
          </a:p>
          <a:p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51" y="511443"/>
            <a:ext cx="5740105" cy="15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9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B6B0D2-42BD-41A8-85A6-58DDD0F41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1141"/>
            <a:ext cx="11506200" cy="4416743"/>
          </a:xfrm>
        </p:spPr>
        <p:txBody>
          <a:bodyPr>
            <a:normAutofit/>
          </a:bodyPr>
          <a:lstStyle/>
          <a:p>
            <a:endParaRPr lang="it-IT" sz="2400" dirty="0"/>
          </a:p>
          <a:p>
            <a:pPr marL="0" indent="0" algn="ctr">
              <a:buNone/>
            </a:pPr>
            <a:r>
              <a:rPr lang="it-IT" sz="4400" b="1" dirty="0"/>
              <a:t>Cos’è la World </a:t>
            </a:r>
            <a:r>
              <a:rPr lang="it-IT" sz="4400" b="1" dirty="0" err="1"/>
              <a:t>Photographic</a:t>
            </a:r>
            <a:r>
              <a:rPr lang="it-IT" sz="4400" b="1" dirty="0"/>
              <a:t> Cup (WPC)?</a:t>
            </a:r>
          </a:p>
          <a:p>
            <a:pPr algn="ctr"/>
            <a:r>
              <a:rPr lang="it-IT" dirty="0"/>
              <a:t>è la</a:t>
            </a:r>
            <a:r>
              <a:rPr lang="it-IT" b="1" dirty="0"/>
              <a:t> </a:t>
            </a:r>
            <a:r>
              <a:rPr lang="it-IT" sz="2800" b="1" dirty="0"/>
              <a:t>Coppa del Mondo della Fotografia!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è una competizione in stile “olimpico” </a:t>
            </a:r>
          </a:p>
          <a:p>
            <a:pPr algn="ctr"/>
            <a:r>
              <a:rPr lang="it-IT" dirty="0"/>
              <a:t>è l’unico concorso fotografico aperto a squadre nazionali di fotografi professionisti in rappresentanza dei loro paesi (una squadra per ciascuna nazione) </a:t>
            </a:r>
          </a:p>
          <a:p>
            <a:pPr algn="ctr"/>
            <a:r>
              <a:rPr lang="it-IT" dirty="0"/>
              <a:t>Ideata nel 2013, in 8 edizioni hanno partecipato 60 nazioni da 5 continenti(38 lo scorso anno)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4" y="457199"/>
            <a:ext cx="5740105" cy="15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4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976982"/>
            <a:ext cx="10820400" cy="4423817"/>
          </a:xfrm>
        </p:spPr>
        <p:txBody>
          <a:bodyPr>
            <a:normAutofit/>
          </a:bodyPr>
          <a:lstStyle/>
          <a:p>
            <a:endParaRPr lang="it-IT" sz="3200" b="1" dirty="0"/>
          </a:p>
          <a:p>
            <a:pPr marL="0" indent="0" algn="ctr">
              <a:buNone/>
            </a:pPr>
            <a:r>
              <a:rPr lang="it-IT" dirty="0"/>
              <a:t>Per selezionare gli autori delle immagini che rappresentano l’Italia nella </a:t>
            </a:r>
            <a:r>
              <a:rPr lang="it-IT" b="1" dirty="0"/>
              <a:t>World </a:t>
            </a:r>
            <a:r>
              <a:rPr lang="it-IT" b="1" dirty="0" err="1"/>
              <a:t>Photographic</a:t>
            </a:r>
            <a:r>
              <a:rPr lang="it-IT" b="1" dirty="0"/>
              <a:t> Cup (WPC) </a:t>
            </a:r>
            <a:r>
              <a:rPr lang="it-IT" dirty="0"/>
              <a:t>si tiene ogni anno il concorso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4400" b="1" dirty="0"/>
              <a:t>SCATTIAMO PER L’ITALIA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Il concorso è patrocinato da </a:t>
            </a:r>
            <a:r>
              <a:rPr lang="it-IT" b="1" dirty="0"/>
              <a:t>Confartigianato Fotografi, CNA Comunicazione, Tau Visual, FIOF e ANFM </a:t>
            </a:r>
            <a:r>
              <a:rPr lang="it-IT" dirty="0"/>
              <a:t>ed è organizzato dal </a:t>
            </a:r>
            <a:r>
              <a:rPr lang="it-IT" sz="3200" b="1" dirty="0"/>
              <a:t>Comitato WPC ITALIA </a:t>
            </a:r>
            <a:endParaRPr lang="en-GB" sz="3200" b="1" dirty="0"/>
          </a:p>
          <a:p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4" y="457199"/>
            <a:ext cx="5740105" cy="15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1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307920"/>
            <a:ext cx="10820400" cy="4423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/>
              <a:t>Cos’è il </a:t>
            </a:r>
            <a:r>
              <a:rPr lang="it-IT" sz="3600" b="1" dirty="0"/>
              <a:t>Comitato WPC ITALIA</a:t>
            </a:r>
          </a:p>
          <a:p>
            <a:r>
              <a:rPr lang="it-IT" dirty="0"/>
              <a:t>Il </a:t>
            </a:r>
            <a:r>
              <a:rPr lang="it-IT" b="1" dirty="0"/>
              <a:t>Comitato WPC ITALIA</a:t>
            </a:r>
            <a:r>
              <a:rPr lang="it-IT" dirty="0"/>
              <a:t> è chiamato ad organizzare il concorso </a:t>
            </a:r>
            <a:r>
              <a:rPr lang="it-IT" b="1" dirty="0"/>
              <a:t>Scattiamo per l’Italia</a:t>
            </a:r>
            <a:r>
              <a:rPr lang="it-IT" dirty="0"/>
              <a:t> </a:t>
            </a:r>
          </a:p>
          <a:p>
            <a:r>
              <a:rPr lang="it-IT" dirty="0"/>
              <a:t>Si relaziona con il </a:t>
            </a:r>
            <a:r>
              <a:rPr lang="it-IT" b="1" dirty="0"/>
              <a:t>WPC</a:t>
            </a:r>
            <a:r>
              <a:rPr lang="it-IT" dirty="0"/>
              <a:t> e collabora annualmente con le </a:t>
            </a:r>
            <a:r>
              <a:rPr lang="it-IT" b="1" dirty="0"/>
              <a:t>associazioni italiane </a:t>
            </a:r>
            <a:r>
              <a:rPr lang="it-IT" dirty="0"/>
              <a:t>per la promozione del concorso e le relative cerimonie di premiazione</a:t>
            </a:r>
          </a:p>
          <a:p>
            <a:r>
              <a:rPr lang="it-IT" dirty="0"/>
              <a:t>è attualmente formato dai fotografi Antonio Barrella, Mimmo Basile, Eugenio Li Volsi e Adriano Scognamillo, con Martina Scozzi per la gestione della segreteria</a:t>
            </a:r>
          </a:p>
          <a:p>
            <a:r>
              <a:rPr lang="it-IT" dirty="0"/>
              <a:t>Il comitato opera senza scopo di lucro e i componenti sono tutti dei volontari.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4" y="457199"/>
            <a:ext cx="5740105" cy="15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2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8" y="2307920"/>
            <a:ext cx="10931435" cy="4423817"/>
          </a:xfrm>
        </p:spPr>
        <p:txBody>
          <a:bodyPr>
            <a:normAutofit/>
          </a:bodyPr>
          <a:lstStyle/>
          <a:p>
            <a:r>
              <a:rPr lang="it-IT" dirty="0"/>
              <a:t>Il</a:t>
            </a:r>
            <a:r>
              <a:rPr lang="it-IT" b="1" dirty="0"/>
              <a:t> Comitato WPC ITALIA, </a:t>
            </a:r>
            <a:r>
              <a:rPr lang="it-IT" dirty="0"/>
              <a:t>di intesa con le associazioni che patrocinano il concorso, indica ogni anno il </a:t>
            </a:r>
            <a:r>
              <a:rPr lang="it-IT" b="1" dirty="0"/>
              <a:t>Team </a:t>
            </a:r>
            <a:r>
              <a:rPr lang="it-IT" b="1" dirty="0" err="1"/>
              <a:t>Captain</a:t>
            </a:r>
            <a:r>
              <a:rPr lang="it-IT" dirty="0"/>
              <a:t>, cioè il Capitano della squadra che rappresenta l’Italia nella WPC, con il compito di iscrivere il </a:t>
            </a:r>
            <a:r>
              <a:rPr lang="it-IT" b="1" dirty="0"/>
              <a:t>TEAM ITALY </a:t>
            </a:r>
            <a:r>
              <a:rPr lang="it-IT" dirty="0"/>
              <a:t>al concorso internazionale e di rappresentarlo nei confronti dell’organizzazione </a:t>
            </a:r>
          </a:p>
          <a:p>
            <a:r>
              <a:rPr lang="it-IT" dirty="0"/>
              <a:t>Il </a:t>
            </a:r>
            <a:r>
              <a:rPr lang="it-IT" b="1" dirty="0"/>
              <a:t>Comitato WPC ITALIA</a:t>
            </a:r>
            <a:r>
              <a:rPr lang="it-IT" dirty="0"/>
              <a:t> collabora con il </a:t>
            </a:r>
            <a:r>
              <a:rPr lang="it-IT" b="1" dirty="0"/>
              <a:t>WPC</a:t>
            </a:r>
            <a:r>
              <a:rPr lang="it-IT" dirty="0"/>
              <a:t> per la realizzazione dell’evento </a:t>
            </a:r>
            <a:r>
              <a:rPr lang="it-IT" b="1" dirty="0"/>
              <a:t>“WPC Roma 2022”, </a:t>
            </a:r>
            <a:r>
              <a:rPr lang="it-IT" dirty="0"/>
              <a:t>previsto per i giorni dal </a:t>
            </a:r>
            <a:r>
              <a:rPr lang="it-IT" b="1" dirty="0"/>
              <a:t>26 al 29 marzo </a:t>
            </a:r>
            <a:r>
              <a:rPr lang="it-IT" dirty="0"/>
              <a:t>del prossimo anno. </a:t>
            </a:r>
          </a:p>
          <a:p>
            <a:r>
              <a:rPr lang="it-IT" dirty="0"/>
              <a:t>Infatti, per celebrare i vincitori della Coppa del Mondo, il WPC organizza ogni anno in un Paese diverso una incredibile cerimonia. Programmato già dal 2020 e rimandato al 2021 a causa Covid19, l’evento è stato nuovamente confermato all’Italia per il 2022. Un’occasione irripetibile per il nostro Paese e per tutti i fotografi italiani…che non vediamo l’ora di realizzare!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4" y="457199"/>
            <a:ext cx="5740105" cy="15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7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04554" y="1897721"/>
            <a:ext cx="10820400" cy="4423817"/>
          </a:xfrm>
        </p:spPr>
        <p:txBody>
          <a:bodyPr>
            <a:normAutofit/>
          </a:bodyPr>
          <a:lstStyle/>
          <a:p>
            <a:endParaRPr lang="it-IT" sz="3200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4" y="457199"/>
            <a:ext cx="5740105" cy="151978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170122" y="2293749"/>
            <a:ext cx="96399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400" b="1" dirty="0">
                <a:solidFill>
                  <a:prstClr val="black"/>
                </a:solidFill>
              </a:rPr>
              <a:t>SCATTIAMO PER L’ITALIA 2022</a:t>
            </a:r>
          </a:p>
          <a:p>
            <a:pPr algn="ctr"/>
            <a:endParaRPr lang="it-IT" dirty="0"/>
          </a:p>
          <a:p>
            <a:pPr algn="ctr"/>
            <a:endParaRPr lang="it-IT" sz="2200" dirty="0"/>
          </a:p>
          <a:p>
            <a:pPr algn="ctr"/>
            <a:r>
              <a:rPr lang="it-IT" sz="2200" dirty="0"/>
              <a:t>è aperto a tutti  fotografi professionisti italiani </a:t>
            </a:r>
          </a:p>
          <a:p>
            <a:pPr algn="ctr"/>
            <a:r>
              <a:rPr lang="it-IT" sz="4800" dirty="0"/>
              <a:t>dal 1° luglio al 30 settembre </a:t>
            </a:r>
          </a:p>
          <a:p>
            <a:pPr algn="ctr"/>
            <a:endParaRPr lang="it-IT" sz="2200" dirty="0"/>
          </a:p>
          <a:p>
            <a:pPr algn="ctr"/>
            <a:r>
              <a:rPr lang="it-IT" sz="2200" dirty="0"/>
              <a:t>il regolamento e tutte le informazioni su: </a:t>
            </a:r>
          </a:p>
          <a:p>
            <a:pPr algn="ctr"/>
            <a:r>
              <a:rPr lang="it-IT" dirty="0"/>
              <a:t> </a:t>
            </a:r>
            <a:endParaRPr lang="en-GB" dirty="0"/>
          </a:p>
          <a:p>
            <a:pPr algn="ctr"/>
            <a:r>
              <a:rPr lang="it-IT" sz="4000" b="1" dirty="0">
                <a:hlinkClick r:id="rId3"/>
              </a:rPr>
              <a:t>www.wpcitalia.it</a:t>
            </a:r>
            <a:r>
              <a:rPr lang="it-IT" sz="4000" b="1" dirty="0"/>
              <a:t> </a:t>
            </a:r>
            <a:r>
              <a:rPr lang="it-IT" sz="4000" dirty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8366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04554" y="1897721"/>
            <a:ext cx="10820400" cy="4423817"/>
          </a:xfrm>
        </p:spPr>
        <p:txBody>
          <a:bodyPr>
            <a:normAutofit/>
          </a:bodyPr>
          <a:lstStyle/>
          <a:p>
            <a:endParaRPr lang="it-IT" sz="3200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4" y="457199"/>
            <a:ext cx="5740105" cy="151978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170122" y="2293749"/>
            <a:ext cx="96399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400" b="1" dirty="0">
                <a:solidFill>
                  <a:prstClr val="black"/>
                </a:solidFill>
              </a:rPr>
              <a:t>SCATTIAMO PER L’ITALIA 2022</a:t>
            </a:r>
          </a:p>
          <a:p>
            <a:r>
              <a:rPr lang="it-IT" i="1" dirty="0"/>
              <a:t>in sintesi </a:t>
            </a:r>
            <a:r>
              <a:rPr lang="it-IT" dirty="0"/>
              <a:t>:</a:t>
            </a:r>
            <a:endParaRPr lang="en-GB" dirty="0"/>
          </a:p>
          <a:p>
            <a:r>
              <a:rPr lang="it-IT" sz="2000" dirty="0"/>
              <a:t>-  Le foto vanno caricate </a:t>
            </a:r>
            <a:r>
              <a:rPr lang="it-IT" sz="2000" i="1" dirty="0"/>
              <a:t>online</a:t>
            </a:r>
            <a:r>
              <a:rPr lang="it-IT" sz="2000" dirty="0"/>
              <a:t> nella Entry System del sito </a:t>
            </a:r>
            <a:r>
              <a:rPr lang="it-IT" sz="2000" u="sng" dirty="0">
                <a:hlinkClick r:id="rId3"/>
              </a:rPr>
              <a:t>www.wpcitalia.it</a:t>
            </a:r>
            <a:r>
              <a:rPr lang="it-IT" sz="2000" dirty="0"/>
              <a:t> </a:t>
            </a:r>
            <a:endParaRPr lang="en-GB" sz="2000" dirty="0"/>
          </a:p>
          <a:p>
            <a:r>
              <a:rPr lang="it-IT" sz="2000" dirty="0"/>
              <a:t>-  Ogni fotografo può inviare una o più immagini in una o più delle sei categorie del concorso. </a:t>
            </a:r>
            <a:endParaRPr lang="en-GB" sz="2000" dirty="0"/>
          </a:p>
          <a:p>
            <a:r>
              <a:rPr lang="it-IT" sz="2000" dirty="0"/>
              <a:t>-  Un autore può essere selezionato per rappresentare l’Italia in una o più categorie. Tuttavia, nessun autore potrà essere presente con più di una immagine in una singola categoria.</a:t>
            </a:r>
            <a:endParaRPr lang="en-GB" sz="2000" dirty="0"/>
          </a:p>
          <a:p>
            <a:r>
              <a:rPr lang="it-IT" sz="2000" dirty="0"/>
              <a:t>-  Ai fini dell’assegnazione dei premi, della classifica e della composizione della squadra italiana, si terrà conto, per ciascun autore, in ogni categoria, solo della immagine che avrà ricevuto il punteggio più alto.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6152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76982"/>
            <a:ext cx="10820400" cy="4423817"/>
          </a:xfrm>
        </p:spPr>
        <p:txBody>
          <a:bodyPr>
            <a:normAutofit/>
          </a:bodyPr>
          <a:lstStyle/>
          <a:p>
            <a:endParaRPr lang="it-IT" sz="3200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4" y="457199"/>
            <a:ext cx="5740105" cy="151978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74456" y="2348409"/>
            <a:ext cx="10243087" cy="382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2200" dirty="0">
                <a:solidFill>
                  <a:prstClr val="black"/>
                </a:solidFill>
              </a:rPr>
              <a:t>Il concorso prevede </a:t>
            </a:r>
            <a:r>
              <a:rPr lang="it-IT" sz="2200" b="1" dirty="0">
                <a:solidFill>
                  <a:prstClr val="black"/>
                </a:solidFill>
              </a:rPr>
              <a:t>sei categorie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3200" b="1" dirty="0">
                <a:solidFill>
                  <a:prstClr val="black"/>
                </a:solidFill>
              </a:rPr>
              <a:t>Commercial  </a:t>
            </a:r>
            <a:r>
              <a:rPr lang="it-IT" sz="3200" dirty="0">
                <a:solidFill>
                  <a:prstClr val="black"/>
                </a:solidFill>
              </a:rPr>
              <a:t>(tutte le specializzazioni)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3200" b="1" dirty="0" err="1">
                <a:solidFill>
                  <a:prstClr val="black"/>
                </a:solidFill>
              </a:rPr>
              <a:t>Illustration</a:t>
            </a:r>
            <a:r>
              <a:rPr lang="it-IT" sz="3200" b="1" dirty="0">
                <a:solidFill>
                  <a:prstClr val="black"/>
                </a:solidFill>
              </a:rPr>
              <a:t> </a:t>
            </a:r>
            <a:r>
              <a:rPr lang="it-IT" sz="3200" dirty="0">
                <a:solidFill>
                  <a:prstClr val="black"/>
                </a:solidFill>
              </a:rPr>
              <a:t>(arte illustrativa/digitale)</a:t>
            </a:r>
          </a:p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3200" b="1" dirty="0">
                <a:solidFill>
                  <a:prstClr val="black"/>
                </a:solidFill>
              </a:rPr>
              <a:t>Nature </a:t>
            </a:r>
            <a:r>
              <a:rPr lang="it-IT" sz="3200" dirty="0">
                <a:solidFill>
                  <a:prstClr val="black"/>
                </a:solidFill>
              </a:rPr>
              <a:t>(</a:t>
            </a:r>
            <a:r>
              <a:rPr lang="it-IT" sz="3200" dirty="0" err="1">
                <a:solidFill>
                  <a:prstClr val="black"/>
                </a:solidFill>
              </a:rPr>
              <a:t>paesaggio,wild</a:t>
            </a:r>
            <a:r>
              <a:rPr lang="it-IT" sz="3200" dirty="0">
                <a:solidFill>
                  <a:prstClr val="black"/>
                </a:solidFill>
              </a:rPr>
              <a:t> life…)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3200" b="1" dirty="0" err="1">
                <a:solidFill>
                  <a:prstClr val="black"/>
                </a:solidFill>
              </a:rPr>
              <a:t>Portrait</a:t>
            </a:r>
            <a:r>
              <a:rPr lang="it-IT" sz="3200" b="1" dirty="0">
                <a:solidFill>
                  <a:prstClr val="black"/>
                </a:solidFill>
              </a:rPr>
              <a:t> </a:t>
            </a:r>
            <a:r>
              <a:rPr lang="it-IT" sz="3200" dirty="0">
                <a:solidFill>
                  <a:prstClr val="black"/>
                </a:solidFill>
              </a:rPr>
              <a:t>(ritratto)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3200" b="1" dirty="0">
                <a:solidFill>
                  <a:prstClr val="black"/>
                </a:solidFill>
              </a:rPr>
              <a:t>Reportage </a:t>
            </a:r>
            <a:r>
              <a:rPr lang="it-IT" sz="3200" dirty="0">
                <a:solidFill>
                  <a:prstClr val="black"/>
                </a:solidFill>
              </a:rPr>
              <a:t>(fotogiornalismo)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3200" b="1" dirty="0" err="1">
                <a:solidFill>
                  <a:prstClr val="black"/>
                </a:solidFill>
              </a:rPr>
              <a:t>Wedding</a:t>
            </a:r>
            <a:r>
              <a:rPr lang="it-IT" sz="3200" b="1" dirty="0">
                <a:solidFill>
                  <a:prstClr val="black"/>
                </a:solidFill>
              </a:rPr>
              <a:t> </a:t>
            </a:r>
            <a:r>
              <a:rPr lang="it-IT" sz="3200" dirty="0">
                <a:solidFill>
                  <a:prstClr val="black"/>
                </a:solidFill>
              </a:rPr>
              <a:t>(matrimonio)</a:t>
            </a:r>
          </a:p>
        </p:txBody>
      </p:sp>
    </p:spTree>
    <p:extLst>
      <p:ext uri="{BB962C8B-B14F-4D97-AF65-F5344CB8AC3E}">
        <p14:creationId xmlns:p14="http://schemas.microsoft.com/office/powerpoint/2010/main" val="3405962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ED9038-DA36-4654-A38E-395EC985B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76982"/>
            <a:ext cx="10820400" cy="4423817"/>
          </a:xfrm>
        </p:spPr>
        <p:txBody>
          <a:bodyPr>
            <a:normAutofit/>
          </a:bodyPr>
          <a:lstStyle/>
          <a:p>
            <a:endParaRPr lang="it-IT" sz="3200" b="1" dirty="0"/>
          </a:p>
          <a:p>
            <a:endParaRPr lang="it-IT" b="1" dirty="0"/>
          </a:p>
          <a:p>
            <a:endParaRPr lang="it-IT" b="1" dirty="0"/>
          </a:p>
          <a:p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4" y="457199"/>
            <a:ext cx="5740105" cy="151978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74456" y="2247672"/>
            <a:ext cx="10243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 </a:t>
            </a:r>
            <a:endParaRPr lang="en-GB" sz="2200" dirty="0"/>
          </a:p>
          <a:p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974455" y="2040564"/>
            <a:ext cx="10463294" cy="499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it-IT" sz="2800" b="1" dirty="0">
              <a:solidFill>
                <a:prstClr val="black"/>
              </a:solidFill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2800" b="1" i="1" dirty="0">
                <a:solidFill>
                  <a:prstClr val="black"/>
                </a:solidFill>
              </a:rPr>
              <a:t>Premi e riconoscimenti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it-IT" sz="3600" b="1" dirty="0">
              <a:solidFill>
                <a:prstClr val="black"/>
              </a:solidFill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it-IT" sz="3600" b="1" dirty="0">
                <a:solidFill>
                  <a:prstClr val="black"/>
                </a:solidFill>
              </a:rPr>
              <a:t>Finalisti nazionali 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it-IT" dirty="0">
              <a:solidFill>
                <a:prstClr val="black"/>
              </a:solidFill>
            </a:endParaRPr>
          </a:p>
          <a:p>
            <a:pPr algn="ctr"/>
            <a:r>
              <a:rPr lang="it-IT" sz="2200" b="1" dirty="0"/>
              <a:t>Certificati di “finalisti nazionali”</a:t>
            </a:r>
            <a:r>
              <a:rPr lang="it-IT" sz="2200" dirty="0"/>
              <a:t> saranno presentati agli autori delle 10 immagini con il punteggio più alto in ciascuna delle sei categorie</a:t>
            </a:r>
          </a:p>
          <a:p>
            <a:pPr algn="ctr"/>
            <a:endParaRPr lang="it-IT" sz="2200" b="1" dirty="0"/>
          </a:p>
          <a:p>
            <a:pPr algn="ctr"/>
            <a:r>
              <a:rPr lang="it-IT" sz="2200" b="1" dirty="0"/>
              <a:t>I “finalisti nazionali”</a:t>
            </a:r>
            <a:r>
              <a:rPr lang="it-IT" sz="2200" dirty="0"/>
              <a:t> </a:t>
            </a:r>
            <a:r>
              <a:rPr lang="it-IT" sz="2200" b="1" dirty="0"/>
              <a:t>verranno invitati </a:t>
            </a:r>
            <a:r>
              <a:rPr lang="it-IT" sz="2200" dirty="0"/>
              <a:t>a prendere parte alla </a:t>
            </a:r>
            <a:r>
              <a:rPr lang="it-IT" sz="2200" b="1" dirty="0"/>
              <a:t>cerimonia di premiazione prevista a Roma </a:t>
            </a:r>
            <a:r>
              <a:rPr lang="it-IT" sz="2200" b="1"/>
              <a:t>il 26 </a:t>
            </a:r>
            <a:r>
              <a:rPr lang="it-IT" sz="2200" b="1" dirty="0"/>
              <a:t>marzo </a:t>
            </a:r>
            <a:r>
              <a:rPr lang="it-IT" sz="2200" dirty="0"/>
              <a:t>2022</a:t>
            </a:r>
          </a:p>
          <a:p>
            <a:pPr algn="ctr"/>
            <a:r>
              <a:rPr lang="it-IT" sz="2200" dirty="0"/>
              <a:t> </a:t>
            </a:r>
            <a:endParaRPr lang="en-GB" sz="2200" dirty="0"/>
          </a:p>
          <a:p>
            <a:r>
              <a:rPr lang="it-IT" sz="2200" dirty="0"/>
              <a:t> </a:t>
            </a:r>
            <a:endParaRPr lang="en-GB" sz="2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95" y="457199"/>
            <a:ext cx="5740105" cy="15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31138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4357</TotalTime>
  <Words>1134</Words>
  <Application>Microsoft Office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Scia di vapore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MASTERSTUDIO</dc:creator>
  <cp:lastModifiedBy>Antonella Grasso</cp:lastModifiedBy>
  <cp:revision>75</cp:revision>
  <dcterms:created xsi:type="dcterms:W3CDTF">2019-10-18T14:36:10Z</dcterms:created>
  <dcterms:modified xsi:type="dcterms:W3CDTF">2021-09-09T10:25:40Z</dcterms:modified>
</cp:coreProperties>
</file>